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57"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4"/>
    <p:restoredTop sz="94678"/>
  </p:normalViewPr>
  <p:slideViewPr>
    <p:cSldViewPr snapToGrid="0" snapToObjects="1">
      <p:cViewPr varScale="1">
        <p:scale>
          <a:sx n="109" d="100"/>
          <a:sy n="109" d="100"/>
        </p:scale>
        <p:origin x="10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BF34-9499-6E4C-A5FC-E691DC7CA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F3D855-5371-8E4F-A3BD-698CDEDAF3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5C62FC-E3DB-E34E-8DAD-0CD25522E84A}"/>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5" name="Footer Placeholder 4">
            <a:extLst>
              <a:ext uri="{FF2B5EF4-FFF2-40B4-BE49-F238E27FC236}">
                <a16:creationId xmlns:a16="http://schemas.microsoft.com/office/drawing/2014/main" id="{BFC20102-98E0-F946-91EE-D3D6A1E74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F0782-2156-AD4D-A364-39CE0195F799}"/>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142447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4123-EC43-D143-AF10-FC6A60A617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51ADB6-3C76-9345-8C52-DBA7C0B199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87EE4-D97D-424F-9C96-9AC69A76FF3E}"/>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5" name="Footer Placeholder 4">
            <a:extLst>
              <a:ext uri="{FF2B5EF4-FFF2-40B4-BE49-F238E27FC236}">
                <a16:creationId xmlns:a16="http://schemas.microsoft.com/office/drawing/2014/main" id="{BE08E3F0-0C55-2F40-B182-90760524A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B340D-02A7-924B-B7B7-4975ED4E90C0}"/>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2558518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234EE8-7657-9749-841C-B94EC914CA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51077D-04E7-A941-B9B9-D18B7E352D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814A3-D494-9540-9DC4-12A5A721A0E0}"/>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5" name="Footer Placeholder 4">
            <a:extLst>
              <a:ext uri="{FF2B5EF4-FFF2-40B4-BE49-F238E27FC236}">
                <a16:creationId xmlns:a16="http://schemas.microsoft.com/office/drawing/2014/main" id="{877BD7A5-CF58-B140-BCB9-83FB5B300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7590C-B0C6-7641-8E43-45527A43E784}"/>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425446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21D3-D519-A448-B828-7F05D82AE7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7BF4A-A86B-7A4F-9DF9-C400BB3CE4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11C6C-8035-B54F-9D6A-E88938CFE112}"/>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5" name="Footer Placeholder 4">
            <a:extLst>
              <a:ext uri="{FF2B5EF4-FFF2-40B4-BE49-F238E27FC236}">
                <a16:creationId xmlns:a16="http://schemas.microsoft.com/office/drawing/2014/main" id="{E77061ED-84A9-5041-BE15-41564FD72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C674C-0208-9D4F-87F6-F28A8D5C98B7}"/>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2820552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84D2-BC40-964D-9E01-EB829C7DEE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4714DF-F6E4-AA46-80FB-F146CACA1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622D3E-06E4-5440-88C9-D23893D7DAE8}"/>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5" name="Footer Placeholder 4">
            <a:extLst>
              <a:ext uri="{FF2B5EF4-FFF2-40B4-BE49-F238E27FC236}">
                <a16:creationId xmlns:a16="http://schemas.microsoft.com/office/drawing/2014/main" id="{B3A48896-621B-3941-8F80-C8A006F40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3D6B5E-35A8-5647-A8B9-891878EF7585}"/>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1082647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D046-C72F-5E46-ABF5-BCE69FE9D0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0BAABC-1E11-2D4B-A8C2-8C24895759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0778F7-0009-1A44-B598-8E106C33E7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B2709F-1CD3-9640-ABE3-686DF6528903}"/>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6" name="Footer Placeholder 5">
            <a:extLst>
              <a:ext uri="{FF2B5EF4-FFF2-40B4-BE49-F238E27FC236}">
                <a16:creationId xmlns:a16="http://schemas.microsoft.com/office/drawing/2014/main" id="{18094E2C-E85E-694E-A813-8D88199B3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C4B72A-A1AB-3740-9BD7-DB09648D6355}"/>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3826627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3E12-A257-1246-8724-B6DAF9965E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960F3A-922D-A84F-9056-9811C92B7D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F9EBC7-275B-2F4C-8D4E-5BEAB93321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C05BC7-2290-C940-9A5F-0E2204537A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DB6358-EF30-004D-8006-088232418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651F48-588C-9243-8B70-D1B2BF7D1290}"/>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8" name="Footer Placeholder 7">
            <a:extLst>
              <a:ext uri="{FF2B5EF4-FFF2-40B4-BE49-F238E27FC236}">
                <a16:creationId xmlns:a16="http://schemas.microsoft.com/office/drawing/2014/main" id="{3013902C-0FE7-D449-ABFD-57EDA4E2B1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8D0F98-302B-D94C-905B-7EF096C32E5F}"/>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125397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E438-A19F-0449-83D6-4BCEF45022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A23912-CE20-8148-8DA0-B4F42C5E1DB4}"/>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4" name="Footer Placeholder 3">
            <a:extLst>
              <a:ext uri="{FF2B5EF4-FFF2-40B4-BE49-F238E27FC236}">
                <a16:creationId xmlns:a16="http://schemas.microsoft.com/office/drawing/2014/main" id="{47EA1B8C-C325-814D-90BA-FAA7A2E78B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5FFBAC-3C14-2340-8D2A-72D584B6B414}"/>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2830101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185B9-A115-BA4A-A171-7876F35AA2B8}"/>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3" name="Footer Placeholder 2">
            <a:extLst>
              <a:ext uri="{FF2B5EF4-FFF2-40B4-BE49-F238E27FC236}">
                <a16:creationId xmlns:a16="http://schemas.microsoft.com/office/drawing/2014/main" id="{AACA56EE-E86D-0944-B9D1-7F4738A040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2621D4-1113-A24A-A2D9-8712EDCF3DAD}"/>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237452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CF30-9564-9448-90E3-8A8E449B39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BE04CD-4BD2-874B-BE28-6BA54F3353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CDB924-E1DF-0B41-BA4C-3424D84875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99255E-77CB-F44C-9595-A9CA867CC2E3}"/>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6" name="Footer Placeholder 5">
            <a:extLst>
              <a:ext uri="{FF2B5EF4-FFF2-40B4-BE49-F238E27FC236}">
                <a16:creationId xmlns:a16="http://schemas.microsoft.com/office/drawing/2014/main" id="{8EE49C7E-E9B8-DD44-9C84-00E0AB1FF1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F45A3E-F836-7845-A138-479B3356571C}"/>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75648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5646-8D5F-B343-839F-C596369205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91FA92-C8F6-144A-8B54-C6CCBB326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800A2D-AD82-4A48-B2E5-71468ECD86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0A0DE3-C9D1-BD43-8CBB-03C9B42B2820}"/>
              </a:ext>
            </a:extLst>
          </p:cNvPr>
          <p:cNvSpPr>
            <a:spLocks noGrp="1"/>
          </p:cNvSpPr>
          <p:nvPr>
            <p:ph type="dt" sz="half" idx="10"/>
          </p:nvPr>
        </p:nvSpPr>
        <p:spPr/>
        <p:txBody>
          <a:bodyPr/>
          <a:lstStyle/>
          <a:p>
            <a:fld id="{6C9C3ECB-9923-E741-A9AB-744DD51E2FB4}" type="datetimeFigureOut">
              <a:rPr lang="en-US" smtClean="0"/>
              <a:t>5/24/20</a:t>
            </a:fld>
            <a:endParaRPr lang="en-US"/>
          </a:p>
        </p:txBody>
      </p:sp>
      <p:sp>
        <p:nvSpPr>
          <p:cNvPr id="6" name="Footer Placeholder 5">
            <a:extLst>
              <a:ext uri="{FF2B5EF4-FFF2-40B4-BE49-F238E27FC236}">
                <a16:creationId xmlns:a16="http://schemas.microsoft.com/office/drawing/2014/main" id="{E790429B-2A48-014E-AAE7-1333B20CF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F0DFF7-1B63-0B43-A0AF-CB3AF9DF81BD}"/>
              </a:ext>
            </a:extLst>
          </p:cNvPr>
          <p:cNvSpPr>
            <a:spLocks noGrp="1"/>
          </p:cNvSpPr>
          <p:nvPr>
            <p:ph type="sldNum" sz="quarter" idx="12"/>
          </p:nvPr>
        </p:nvSpPr>
        <p:spPr/>
        <p:txBody>
          <a:bodyPr/>
          <a:lstStyle/>
          <a:p>
            <a:fld id="{4233311D-D16D-6948-8C31-EA67E435DA1D}" type="slidenum">
              <a:rPr lang="en-US" smtClean="0"/>
              <a:t>‹#›</a:t>
            </a:fld>
            <a:endParaRPr lang="en-US"/>
          </a:p>
        </p:txBody>
      </p:sp>
    </p:spTree>
    <p:extLst>
      <p:ext uri="{BB962C8B-B14F-4D97-AF65-F5344CB8AC3E}">
        <p14:creationId xmlns:p14="http://schemas.microsoft.com/office/powerpoint/2010/main" val="1928379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BED69A-22F9-1F46-94D3-4C270B3AD7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F97B2B-1B3A-9343-94D2-A2A936718E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EF1FD4-B4C4-DF42-97C8-DF443099B9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C3ECB-9923-E741-A9AB-744DD51E2FB4}" type="datetimeFigureOut">
              <a:rPr lang="en-US" smtClean="0"/>
              <a:t>5/24/20</a:t>
            </a:fld>
            <a:endParaRPr lang="en-US"/>
          </a:p>
        </p:txBody>
      </p:sp>
      <p:sp>
        <p:nvSpPr>
          <p:cNvPr id="5" name="Footer Placeholder 4">
            <a:extLst>
              <a:ext uri="{FF2B5EF4-FFF2-40B4-BE49-F238E27FC236}">
                <a16:creationId xmlns:a16="http://schemas.microsoft.com/office/drawing/2014/main" id="{E5264451-27FB-6E43-8F76-3E58A2EC9C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B2BBCA-D0C0-164B-9E56-7658E8489C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3311D-D16D-6948-8C31-EA67E435DA1D}" type="slidenum">
              <a:rPr lang="en-US" smtClean="0"/>
              <a:t>‹#›</a:t>
            </a:fld>
            <a:endParaRPr lang="en-US"/>
          </a:p>
        </p:txBody>
      </p:sp>
    </p:spTree>
    <p:extLst>
      <p:ext uri="{BB962C8B-B14F-4D97-AF65-F5344CB8AC3E}">
        <p14:creationId xmlns:p14="http://schemas.microsoft.com/office/powerpoint/2010/main" val="564443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F8DC-A6BE-2D41-B0FE-2837BF384AEF}"/>
              </a:ext>
            </a:extLst>
          </p:cNvPr>
          <p:cNvSpPr>
            <a:spLocks noGrp="1"/>
          </p:cNvSpPr>
          <p:nvPr>
            <p:ph type="ctrTitle"/>
          </p:nvPr>
        </p:nvSpPr>
        <p:spPr/>
        <p:txBody>
          <a:bodyPr/>
          <a:lstStyle/>
          <a:p>
            <a:r>
              <a:rPr lang="en-US" dirty="0"/>
              <a:t>Comparison between New York City and Toronto</a:t>
            </a:r>
          </a:p>
        </p:txBody>
      </p:sp>
    </p:spTree>
    <p:extLst>
      <p:ext uri="{BB962C8B-B14F-4D97-AF65-F5344CB8AC3E}">
        <p14:creationId xmlns:p14="http://schemas.microsoft.com/office/powerpoint/2010/main" val="755216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578-3D7F-1C4A-8F62-0552612838B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88A9949-115C-DB4E-8826-514826EB52AA}"/>
              </a:ext>
            </a:extLst>
          </p:cNvPr>
          <p:cNvSpPr>
            <a:spLocks noGrp="1"/>
          </p:cNvSpPr>
          <p:nvPr>
            <p:ph idx="1"/>
          </p:nvPr>
        </p:nvSpPr>
        <p:spPr/>
        <p:txBody>
          <a:bodyPr/>
          <a:lstStyle/>
          <a:p>
            <a:r>
              <a:rPr lang="en-US" dirty="0"/>
              <a:t>It was interesting to see how the different neighborhoods to world’s biggest cities could be similar or dissimilar</a:t>
            </a:r>
            <a:r>
              <a:rPr lang="en-US" dirty="0">
                <a:effectLst/>
              </a:rPr>
              <a:t> </a:t>
            </a:r>
          </a:p>
          <a:p>
            <a:r>
              <a:rPr lang="en-US" dirty="0"/>
              <a:t>The neighborhoods of two important cities in the world—New York City (NYC) and Toronto—were compared to understand the similarities and differences between the two cities neighborhoods.</a:t>
            </a:r>
          </a:p>
          <a:p>
            <a:r>
              <a:rPr lang="en-US" dirty="0"/>
              <a:t>The clustering technique was used and was based on the types (categories) of venues in the neighborhoods. Each of the resulting clusters had neighborhoods that contain similar distribution of venues.</a:t>
            </a:r>
          </a:p>
        </p:txBody>
      </p:sp>
    </p:spTree>
    <p:extLst>
      <p:ext uri="{BB962C8B-B14F-4D97-AF65-F5344CB8AC3E}">
        <p14:creationId xmlns:p14="http://schemas.microsoft.com/office/powerpoint/2010/main" val="3448042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578-3D7F-1C4A-8F62-0552612838BB}"/>
              </a:ext>
            </a:extLst>
          </p:cNvPr>
          <p:cNvSpPr>
            <a:spLocks noGrp="1"/>
          </p:cNvSpPr>
          <p:nvPr>
            <p:ph type="title"/>
          </p:nvPr>
        </p:nvSpPr>
        <p:spPr/>
        <p:txBody>
          <a:bodyPr/>
          <a:lstStyle/>
          <a:p>
            <a:r>
              <a:rPr lang="en-US" dirty="0"/>
              <a:t>Data Acquisition and Preparation</a:t>
            </a:r>
          </a:p>
        </p:txBody>
      </p:sp>
      <p:sp>
        <p:nvSpPr>
          <p:cNvPr id="3" name="Content Placeholder 2">
            <a:extLst>
              <a:ext uri="{FF2B5EF4-FFF2-40B4-BE49-F238E27FC236}">
                <a16:creationId xmlns:a16="http://schemas.microsoft.com/office/drawing/2014/main" id="{088A9949-115C-DB4E-8826-514826EB52AA}"/>
              </a:ext>
            </a:extLst>
          </p:cNvPr>
          <p:cNvSpPr>
            <a:spLocks noGrp="1"/>
          </p:cNvSpPr>
          <p:nvPr>
            <p:ph idx="1"/>
          </p:nvPr>
        </p:nvSpPr>
        <p:spPr/>
        <p:txBody>
          <a:bodyPr/>
          <a:lstStyle/>
          <a:p>
            <a:r>
              <a:rPr lang="en-US" dirty="0"/>
              <a:t>Since clustering was based on the categories of venues in the neighborhoods, we needed the data that specifies the venues in the neighborhoods and their categories.</a:t>
            </a:r>
          </a:p>
          <a:p>
            <a:r>
              <a:rPr lang="en-US" dirty="0"/>
              <a:t>To acquire data on venues and their categories, Foursquare API was used.</a:t>
            </a:r>
          </a:p>
          <a:p>
            <a:r>
              <a:rPr lang="en-US" dirty="0"/>
              <a:t>The result of the data-acquisition-and-preparation stage was two tables (dataframes) that specified the neighborhoods and the venues of each of NYC and Toronto</a:t>
            </a:r>
          </a:p>
        </p:txBody>
      </p:sp>
    </p:spTree>
    <p:extLst>
      <p:ext uri="{BB962C8B-B14F-4D97-AF65-F5344CB8AC3E}">
        <p14:creationId xmlns:p14="http://schemas.microsoft.com/office/powerpoint/2010/main" val="3428286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957538-A2FD-B649-BBC8-E519A9E943CB}"/>
              </a:ext>
            </a:extLst>
          </p:cNvPr>
          <p:cNvPicPr>
            <a:picLocks noGrp="1" noChangeAspect="1"/>
          </p:cNvPicPr>
          <p:nvPr>
            <p:ph idx="1"/>
          </p:nvPr>
        </p:nvPicPr>
        <p:blipFill>
          <a:blip r:embed="rId2"/>
          <a:stretch>
            <a:fillRect/>
          </a:stretch>
        </p:blipFill>
        <p:spPr>
          <a:xfrm>
            <a:off x="838199" y="1446029"/>
            <a:ext cx="4669465" cy="4595998"/>
          </a:xfrm>
        </p:spPr>
      </p:pic>
      <p:pic>
        <p:nvPicPr>
          <p:cNvPr id="7" name="Picture 6">
            <a:extLst>
              <a:ext uri="{FF2B5EF4-FFF2-40B4-BE49-F238E27FC236}">
                <a16:creationId xmlns:a16="http://schemas.microsoft.com/office/drawing/2014/main" id="{B4DE3ECD-85F1-4246-8AEF-2FB7511A6A9C}"/>
              </a:ext>
            </a:extLst>
          </p:cNvPr>
          <p:cNvPicPr>
            <a:picLocks noChangeAspect="1"/>
          </p:cNvPicPr>
          <p:nvPr/>
        </p:nvPicPr>
        <p:blipFill>
          <a:blip r:embed="rId3"/>
          <a:stretch>
            <a:fillRect/>
          </a:stretch>
        </p:blipFill>
        <p:spPr>
          <a:xfrm>
            <a:off x="6684338" y="1446029"/>
            <a:ext cx="5026512" cy="4595998"/>
          </a:xfrm>
          <a:prstGeom prst="rect">
            <a:avLst/>
          </a:prstGeom>
        </p:spPr>
      </p:pic>
      <p:sp>
        <p:nvSpPr>
          <p:cNvPr id="8" name="TextBox 7">
            <a:extLst>
              <a:ext uri="{FF2B5EF4-FFF2-40B4-BE49-F238E27FC236}">
                <a16:creationId xmlns:a16="http://schemas.microsoft.com/office/drawing/2014/main" id="{107E53E9-EB1C-184D-80C7-6F08EB922172}"/>
              </a:ext>
            </a:extLst>
          </p:cNvPr>
          <p:cNvSpPr txBox="1"/>
          <p:nvPr/>
        </p:nvSpPr>
        <p:spPr>
          <a:xfrm>
            <a:off x="838199" y="637953"/>
            <a:ext cx="2883196" cy="461665"/>
          </a:xfrm>
          <a:prstGeom prst="rect">
            <a:avLst/>
          </a:prstGeom>
          <a:noFill/>
        </p:spPr>
        <p:txBody>
          <a:bodyPr wrap="square" rtlCol="0">
            <a:spAutoFit/>
          </a:bodyPr>
          <a:lstStyle/>
          <a:p>
            <a:r>
              <a:rPr lang="en-US" sz="2400" b="1" dirty="0"/>
              <a:t>Toronto</a:t>
            </a:r>
          </a:p>
        </p:txBody>
      </p:sp>
      <p:sp>
        <p:nvSpPr>
          <p:cNvPr id="9" name="TextBox 8">
            <a:extLst>
              <a:ext uri="{FF2B5EF4-FFF2-40B4-BE49-F238E27FC236}">
                <a16:creationId xmlns:a16="http://schemas.microsoft.com/office/drawing/2014/main" id="{8483ED29-82B1-7542-8805-971BB7E3F146}"/>
              </a:ext>
            </a:extLst>
          </p:cNvPr>
          <p:cNvSpPr txBox="1"/>
          <p:nvPr/>
        </p:nvSpPr>
        <p:spPr>
          <a:xfrm>
            <a:off x="6684338" y="641497"/>
            <a:ext cx="2883196" cy="461665"/>
          </a:xfrm>
          <a:prstGeom prst="rect">
            <a:avLst/>
          </a:prstGeom>
          <a:noFill/>
        </p:spPr>
        <p:txBody>
          <a:bodyPr wrap="square" rtlCol="0">
            <a:spAutoFit/>
          </a:bodyPr>
          <a:lstStyle/>
          <a:p>
            <a:r>
              <a:rPr lang="en-US" sz="2400" b="1" dirty="0"/>
              <a:t>New York City</a:t>
            </a:r>
          </a:p>
        </p:txBody>
      </p:sp>
    </p:spTree>
    <p:extLst>
      <p:ext uri="{BB962C8B-B14F-4D97-AF65-F5344CB8AC3E}">
        <p14:creationId xmlns:p14="http://schemas.microsoft.com/office/powerpoint/2010/main" val="328834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578-3D7F-1C4A-8F62-0552612838BB}"/>
              </a:ext>
            </a:extLst>
          </p:cNvPr>
          <p:cNvSpPr>
            <a:spLocks noGrp="1"/>
          </p:cNvSpPr>
          <p:nvPr>
            <p:ph type="title"/>
          </p:nvPr>
        </p:nvSpPr>
        <p:spPr/>
        <p:txBody>
          <a:bodyPr/>
          <a:lstStyle/>
          <a:p>
            <a:r>
              <a:rPr lang="en-US" dirty="0"/>
              <a:t>Exploring Neighborhoods</a:t>
            </a:r>
          </a:p>
        </p:txBody>
      </p:sp>
      <p:sp>
        <p:nvSpPr>
          <p:cNvPr id="4" name="Rectangle 2">
            <a:extLst>
              <a:ext uri="{FF2B5EF4-FFF2-40B4-BE49-F238E27FC236}">
                <a16:creationId xmlns:a16="http://schemas.microsoft.com/office/drawing/2014/main" id="{5561895A-2EEA-5B4C-A86C-70FB89119654}"/>
              </a:ext>
            </a:extLst>
          </p:cNvPr>
          <p:cNvSpPr>
            <a:spLocks noChangeArrowheads="1"/>
          </p:cNvSpPr>
          <p:nvPr/>
        </p:nvSpPr>
        <p:spPr bwMode="auto">
          <a:xfrm>
            <a:off x="0" y="1790526"/>
            <a:ext cx="62504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914400" marR="0" lvl="2" indent="0" defTabSz="914400" rtl="0" eaLnBrk="0" fontAlgn="base" latinLnBrk="0" hangingPunct="0">
              <a:lnSpc>
                <a:spcPct val="100000"/>
              </a:lnSpc>
              <a:spcBef>
                <a:spcPct val="0"/>
              </a:spcBef>
              <a:spcAft>
                <a:spcPct val="0"/>
              </a:spcAft>
              <a:buClrTx/>
              <a:buSzTx/>
              <a:tabLst>
                <a:tab pos="457200" algn="l"/>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New York City</a:t>
            </a:r>
            <a:r>
              <a:rPr lang="en-US" altLang="en-US" sz="1000" dirty="0"/>
              <a:t> :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Below figure shows a bar plot of the most common venues in NYC.</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CA4775B9-6400-954A-AA89-2021FA6C5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52029"/>
            <a:ext cx="5257800" cy="41408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12F907A-1375-0243-9F6C-B33BAC891AA2}"/>
              </a:ext>
            </a:extLst>
          </p:cNvPr>
          <p:cNvSpPr>
            <a:spLocks noChangeArrowheads="1"/>
          </p:cNvSpPr>
          <p:nvPr/>
        </p:nvSpPr>
        <p:spPr bwMode="auto">
          <a:xfrm>
            <a:off x="5603631" y="1772671"/>
            <a:ext cx="62890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Tx/>
              <a:tabLst>
                <a:tab pos="457200" algn="l"/>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Toronto City: </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Below figure shows a bar plot of the most common venues in Toronto.</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2">
            <a:extLst>
              <a:ext uri="{FF2B5EF4-FFF2-40B4-BE49-F238E27FC236}">
                <a16:creationId xmlns:a16="http://schemas.microsoft.com/office/drawing/2014/main" id="{34F6E884-3CEE-8A4C-971B-733F52681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217" y="2252190"/>
            <a:ext cx="5960783" cy="41408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51861BE-1A05-5844-B29D-4DDCEA69E93D}"/>
              </a:ext>
            </a:extLst>
          </p:cNvPr>
          <p:cNvSpPr>
            <a:spLocks noChangeArrowheads="1"/>
          </p:cNvSpPr>
          <p:nvPr/>
        </p:nvSpPr>
        <p:spPr bwMode="auto">
          <a:xfrm>
            <a:off x="6576646" y="522399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9736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578-3D7F-1C4A-8F62-0552612838BB}"/>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088A9949-115C-DB4E-8826-514826EB52AA}"/>
              </a:ext>
            </a:extLst>
          </p:cNvPr>
          <p:cNvSpPr>
            <a:spLocks noGrp="1"/>
          </p:cNvSpPr>
          <p:nvPr>
            <p:ph idx="1"/>
          </p:nvPr>
        </p:nvSpPr>
        <p:spPr/>
        <p:txBody>
          <a:bodyPr>
            <a:normAutofit/>
          </a:bodyPr>
          <a:lstStyle/>
          <a:p>
            <a:r>
              <a:rPr lang="en-US" sz="1800" dirty="0"/>
              <a:t>The clustering algorithm grouped neighborhoods of NYC and Toronto in 5 clusters based on the similarity between their venues. Now, these clusters will be investigated to see the most common categories in each of them. Below figures show the most common 10 venue categories in each cluster</a:t>
            </a:r>
          </a:p>
        </p:txBody>
      </p:sp>
      <p:pic>
        <p:nvPicPr>
          <p:cNvPr id="5" name="Picture 4">
            <a:extLst>
              <a:ext uri="{FF2B5EF4-FFF2-40B4-BE49-F238E27FC236}">
                <a16:creationId xmlns:a16="http://schemas.microsoft.com/office/drawing/2014/main" id="{1C060707-D118-2E4C-9453-C392617BE87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75324" y="2702413"/>
            <a:ext cx="1858645" cy="3252909"/>
          </a:xfrm>
          <a:prstGeom prst="rect">
            <a:avLst/>
          </a:prstGeom>
        </p:spPr>
      </p:pic>
      <p:pic>
        <p:nvPicPr>
          <p:cNvPr id="6" name="Picture 5">
            <a:extLst>
              <a:ext uri="{FF2B5EF4-FFF2-40B4-BE49-F238E27FC236}">
                <a16:creationId xmlns:a16="http://schemas.microsoft.com/office/drawing/2014/main" id="{7312B7A8-78DC-8345-B69F-1E35AC233F3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71093" y="3704493"/>
            <a:ext cx="2015490" cy="2250830"/>
          </a:xfrm>
          <a:prstGeom prst="rect">
            <a:avLst/>
          </a:prstGeom>
        </p:spPr>
      </p:pic>
      <p:pic>
        <p:nvPicPr>
          <p:cNvPr id="7" name="Picture 6">
            <a:extLst>
              <a:ext uri="{FF2B5EF4-FFF2-40B4-BE49-F238E27FC236}">
                <a16:creationId xmlns:a16="http://schemas.microsoft.com/office/drawing/2014/main" id="{DC6A9A69-1FF0-C347-97F3-E1C7B1B93B0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423707" y="3704493"/>
            <a:ext cx="2150110" cy="2250829"/>
          </a:xfrm>
          <a:prstGeom prst="rect">
            <a:avLst/>
          </a:prstGeom>
        </p:spPr>
      </p:pic>
      <p:pic>
        <p:nvPicPr>
          <p:cNvPr id="8" name="Picture 7">
            <a:extLst>
              <a:ext uri="{FF2B5EF4-FFF2-40B4-BE49-F238E27FC236}">
                <a16:creationId xmlns:a16="http://schemas.microsoft.com/office/drawing/2014/main" id="{6829169F-24AF-AC44-8BB9-36E76AD211D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810941" y="3704493"/>
            <a:ext cx="2083435" cy="2250829"/>
          </a:xfrm>
          <a:prstGeom prst="rect">
            <a:avLst/>
          </a:prstGeom>
        </p:spPr>
      </p:pic>
    </p:spTree>
    <p:extLst>
      <p:ext uri="{BB962C8B-B14F-4D97-AF65-F5344CB8AC3E}">
        <p14:creationId xmlns:p14="http://schemas.microsoft.com/office/powerpoint/2010/main" val="1509446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578-3D7F-1C4A-8F62-0552612838BB}"/>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088A9949-115C-DB4E-8826-514826EB52AA}"/>
              </a:ext>
            </a:extLst>
          </p:cNvPr>
          <p:cNvSpPr>
            <a:spLocks noGrp="1"/>
          </p:cNvSpPr>
          <p:nvPr>
            <p:ph idx="1"/>
          </p:nvPr>
        </p:nvSpPr>
        <p:spPr/>
        <p:txBody>
          <a:bodyPr>
            <a:normAutofit/>
          </a:bodyPr>
          <a:lstStyle/>
          <a:p>
            <a:r>
              <a:rPr lang="en-US" sz="1800" dirty="0"/>
              <a:t>The plot below shows the number of NYC neighborhoods and the number of Toronto neighborhoods in each cluster.</a:t>
            </a:r>
          </a:p>
        </p:txBody>
      </p:sp>
      <p:pic>
        <p:nvPicPr>
          <p:cNvPr id="4" name="Picture 3">
            <a:extLst>
              <a:ext uri="{FF2B5EF4-FFF2-40B4-BE49-F238E27FC236}">
                <a16:creationId xmlns:a16="http://schemas.microsoft.com/office/drawing/2014/main" id="{77BB4486-58F7-1241-AA6A-08BF8F548C7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44415" y="2379785"/>
            <a:ext cx="9454662" cy="3519853"/>
          </a:xfrm>
          <a:prstGeom prst="rect">
            <a:avLst/>
          </a:prstGeom>
        </p:spPr>
      </p:pic>
    </p:spTree>
    <p:extLst>
      <p:ext uri="{BB962C8B-B14F-4D97-AF65-F5344CB8AC3E}">
        <p14:creationId xmlns:p14="http://schemas.microsoft.com/office/powerpoint/2010/main" val="3535029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C578-3D7F-1C4A-8F62-0552612838B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88A9949-115C-DB4E-8826-514826EB52AA}"/>
              </a:ext>
            </a:extLst>
          </p:cNvPr>
          <p:cNvSpPr>
            <a:spLocks noGrp="1"/>
          </p:cNvSpPr>
          <p:nvPr>
            <p:ph idx="1"/>
          </p:nvPr>
        </p:nvSpPr>
        <p:spPr/>
        <p:txBody>
          <a:bodyPr>
            <a:normAutofit/>
          </a:bodyPr>
          <a:lstStyle/>
          <a:p>
            <a:r>
              <a:rPr lang="en-US" sz="1800" dirty="0"/>
              <a:t>The results showed that there are venue categories that are more common in some cluster than the others; the most common venue categories differ from one cluster to the other. </a:t>
            </a:r>
          </a:p>
          <a:p>
            <a:r>
              <a:rPr lang="en-US" sz="1800" dirty="0"/>
              <a:t>If a deeper analysis—taking more aspects into account—is performed, it might result in discovering different style in each cluster based on the most common categories in the cluster.</a:t>
            </a:r>
          </a:p>
        </p:txBody>
      </p:sp>
    </p:spTree>
    <p:extLst>
      <p:ext uri="{BB962C8B-B14F-4D97-AF65-F5344CB8AC3E}">
        <p14:creationId xmlns:p14="http://schemas.microsoft.com/office/powerpoint/2010/main" val="2553009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345</Words>
  <Application>Microsoft Macintosh PowerPoint</Application>
  <PresentationFormat>Widescreen</PresentationFormat>
  <Paragraphs>23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Comparison between New York City and Toronto</vt:lpstr>
      <vt:lpstr>Introduction</vt:lpstr>
      <vt:lpstr>Data Acquisition and Preparation</vt:lpstr>
      <vt:lpstr>PowerPoint Presentation</vt:lpstr>
      <vt:lpstr>Exploring Neighborhoods</vt:lpstr>
      <vt:lpstr>Clustering</vt:lpstr>
      <vt:lpstr>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between New York City and Toronto</dc:title>
  <dc:creator>Anuj Chaudhary</dc:creator>
  <cp:lastModifiedBy>Anuj Chaudhary</cp:lastModifiedBy>
  <cp:revision>4</cp:revision>
  <dcterms:created xsi:type="dcterms:W3CDTF">2020-05-24T19:55:50Z</dcterms:created>
  <dcterms:modified xsi:type="dcterms:W3CDTF">2020-05-24T21:37:27Z</dcterms:modified>
</cp:coreProperties>
</file>